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4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26EA5D-F55D-6F48-B893-7233AFA18F71}">
          <p14:sldIdLst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2E1358-5CA1-33E4-3DD8-26F3C4852D48}" name="Davis. Steve" initials="DS" userId="S::DavisS@saccounty.gov::bc01fee6-dcbc-4e9b-b1db-c9c6be3990e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119"/>
    <a:srgbClr val="829A2B"/>
    <a:srgbClr val="FFC000"/>
    <a:srgbClr val="4A6726"/>
    <a:srgbClr val="314F21"/>
    <a:srgbClr val="000000"/>
    <a:srgbClr val="015E8A"/>
    <a:srgbClr val="892E3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8BEAD-EF6B-496B-9019-A50EE549512B}" v="9" dt="2023-11-14T22:12:34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6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8" d="100"/>
          <a:sy n="148" d="100"/>
        </p:scale>
        <p:origin x="67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870370370370372E-2"/>
          <c:y val="6.2499973506003538E-2"/>
          <c:w val="0.83425925925925926"/>
          <c:h val="0.815780672099702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BD-4418-A60F-2485403A0C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BD-4418-A60F-2485403A0C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BD-4418-A60F-2485403A0C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BD-4418-A60F-2485403A0C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BD-4418-A60F-2485403A0C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DBD-4418-A60F-2485403A0C0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DBD-4418-A60F-2485403A0C0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DBD-4418-A60F-2485403A0C0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DBD-4418-A60F-2485403A0C0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DBD-4418-A60F-2485403A0C0C}"/>
              </c:ext>
            </c:extLst>
          </c:dPt>
          <c:dLbls>
            <c:dLbl>
              <c:idx val="5"/>
              <c:layout>
                <c:manualLayout>
                  <c:x val="0"/>
                  <c:y val="3.42465753424657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BD-4418-A60F-2485403A0C0C}"/>
                </c:ext>
              </c:extLst>
            </c:dLbl>
            <c:dLbl>
              <c:idx val="9"/>
              <c:layout>
                <c:manualLayout>
                  <c:x val="9.2865655346796444E-2"/>
                  <c:y val="-1.52207001522070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DBD-4418-A60F-2485403A0C0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Sheet1!$A$17:$A$26</c:f>
              <c:strCache>
                <c:ptCount val="10"/>
                <c:pt idx="0">
                  <c:v>Global Equity</c:v>
                </c:pt>
                <c:pt idx="1">
                  <c:v>Private Equity</c:v>
                </c:pt>
                <c:pt idx="2">
                  <c:v>Private Credit</c:v>
                </c:pt>
                <c:pt idx="3">
                  <c:v>Public Credit</c:v>
                </c:pt>
                <c:pt idx="4">
                  <c:v>Fixed Income</c:v>
                </c:pt>
                <c:pt idx="5">
                  <c:v>Absolute Return</c:v>
                </c:pt>
                <c:pt idx="6">
                  <c:v>Cash</c:v>
                </c:pt>
                <c:pt idx="7">
                  <c:v>Real Estate</c:v>
                </c:pt>
                <c:pt idx="8">
                  <c:v>Real Assets</c:v>
                </c:pt>
                <c:pt idx="9">
                  <c:v>Liquid Real Return</c:v>
                </c:pt>
              </c:strCache>
            </c:strRef>
          </c:cat>
          <c:val>
            <c:numRef>
              <c:f>Sheet1!$B$17:$B$26</c:f>
              <c:numCache>
                <c:formatCode>"$"#,##0</c:formatCode>
                <c:ptCount val="10"/>
                <c:pt idx="0">
                  <c:v>4920</c:v>
                </c:pt>
                <c:pt idx="1">
                  <c:v>1353</c:v>
                </c:pt>
                <c:pt idx="2">
                  <c:v>615</c:v>
                </c:pt>
                <c:pt idx="3">
                  <c:v>246</c:v>
                </c:pt>
                <c:pt idx="4">
                  <c:v>1968</c:v>
                </c:pt>
                <c:pt idx="5">
                  <c:v>861</c:v>
                </c:pt>
                <c:pt idx="6">
                  <c:v>246</c:v>
                </c:pt>
                <c:pt idx="7">
                  <c:v>1107</c:v>
                </c:pt>
                <c:pt idx="8">
                  <c:v>861</c:v>
                </c:pt>
                <c:pt idx="9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DBD-4418-A60F-2485403A0C0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0979A4-A406-764F-A3A0-DDA2AF98B6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B9A70-D1D5-0F40-A239-709FCFBEDB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D7F9E-316D-B048-88FF-FA1987693C64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E3FA5-5F66-8242-9726-49654B8BC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34201-CD4F-CE45-94E9-CCF0EF2B5E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8707E-A70B-6C46-BC3F-518D0219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8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D2F11-4D14-D941-8883-1A9FEEFEA7AB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156EC-7E33-F74C-8F77-CCE3FF68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EE6912F-7EDE-0441-8FF6-029E170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80" y="2656830"/>
            <a:ext cx="7886700" cy="851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D236DC6-C939-D24C-89BB-234B8E0A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80" y="3508220"/>
            <a:ext cx="7886700" cy="96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0AD8082-4F11-594D-99E0-128B0180E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501973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DFEFE3-2B83-914C-B1DE-47658C30D06C}" type="datetimeFigureOut">
              <a:rPr lang="en-US" smtClean="0"/>
              <a:pPr/>
              <a:t>11/14/2023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384A8-4882-FB45-9B75-4E65CBBB0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070" y="194799"/>
            <a:ext cx="3488359" cy="14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8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4" y="336884"/>
            <a:ext cx="4394045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EA456A6-B90A-A444-8146-91FD4675113B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391C52-F44D-5141-ADF3-C33B196C3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8650" y="0"/>
            <a:ext cx="3435350" cy="6503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BC564EDD-F92A-0842-A25A-B19679B3A7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350" y="1717145"/>
            <a:ext cx="439331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6268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5" y="336884"/>
            <a:ext cx="6858000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91230632-1D2A-5547-AFFF-3E1DBDE2701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350" y="1717145"/>
            <a:ext cx="685800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C0B350-3757-4840-A852-58D0545C5C4C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651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4" y="336884"/>
            <a:ext cx="4394045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EA456A6-B90A-A444-8146-91FD4675113B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391C52-F44D-5141-ADF3-C33B196C3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8650" y="0"/>
            <a:ext cx="3435350" cy="6503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2F7FB059-4245-E446-91FF-0FEFB0F8D4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350" y="1717145"/>
            <a:ext cx="439331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5692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5" y="336884"/>
            <a:ext cx="6858000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A3D48AB1-F564-3848-9A97-01D5D997E58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350" y="1717145"/>
            <a:ext cx="6858000" cy="47180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4442D30-C7F0-4345-8BA0-25A19D909A09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056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4" y="336884"/>
            <a:ext cx="4394045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40743"/>
            <a:ext cx="9144000" cy="0"/>
          </a:xfrm>
          <a:prstGeom prst="line">
            <a:avLst/>
          </a:prstGeom>
          <a:ln w="444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EA456A6-B90A-A444-8146-91FD4675113B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391C52-F44D-5141-ADF3-C33B196C3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8650" y="0"/>
            <a:ext cx="3435350" cy="6503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D7662609-43CB-9F42-AD55-AC38995892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350" y="1717145"/>
            <a:ext cx="439331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6328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5" y="336884"/>
            <a:ext cx="6858000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5CA8570-FA51-7E4A-8342-DF5A4A5131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350" y="1435100"/>
            <a:ext cx="6858000" cy="4718050"/>
          </a:xfrm>
        </p:spPr>
        <p:txBody>
          <a:bodyPr/>
          <a:lstStyle>
            <a:lvl1pPr>
              <a:defRPr sz="2800" b="1"/>
            </a:lvl1pPr>
            <a:lvl2pPr>
              <a:defRPr b="1"/>
            </a:lvl2pPr>
            <a:lvl3pPr marL="914400" indent="0">
              <a:buNone/>
              <a:defRPr/>
            </a:lvl3pPr>
            <a:lvl4pPr marL="1371600" indent="-137160">
              <a:buClr>
                <a:schemeClr val="tx2"/>
              </a:buClr>
              <a:defRPr/>
            </a:lvl4pPr>
            <a:lvl5pPr marL="1828800" indent="-137160"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CCFC-389C-0343-AF70-33A2DD66B555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432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No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3D63B94-3012-9740-86F7-FE3592A20C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350" y="931492"/>
            <a:ext cx="6858000" cy="55037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C7FB7C-5B04-D048-BCC1-F92B76938D14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733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5" y="336884"/>
            <a:ext cx="6858000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3D63B94-3012-9740-86F7-FE3592A20C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350" y="1717145"/>
            <a:ext cx="685800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EA456A6-B90A-A444-8146-91FD4675113B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281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4" y="336884"/>
            <a:ext cx="4394045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3D63B94-3012-9740-86F7-FE3592A20C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350" y="1717145"/>
            <a:ext cx="439331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EA456A6-B90A-A444-8146-91FD4675113B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391C52-F44D-5141-ADF3-C33B196C3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8650" y="0"/>
            <a:ext cx="3435350" cy="65039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5" y="336884"/>
            <a:ext cx="6858000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293B6165-D9F7-D94D-9BA5-338827E9151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350" y="1717145"/>
            <a:ext cx="685800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364FC5-3B06-EC47-A1F9-D03BE8E1D89C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483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4" y="336884"/>
            <a:ext cx="4394045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EA456A6-B90A-A444-8146-91FD4675113B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391C52-F44D-5141-ADF3-C33B196C3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8650" y="0"/>
            <a:ext cx="3435350" cy="6503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1FD07ABF-A39D-0340-A16C-AAA589BD0B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350" y="1717145"/>
            <a:ext cx="439331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5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5" y="336884"/>
            <a:ext cx="6858000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rgbClr val="892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3BB7A93D-4FDD-2348-BE26-CA268F50C24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350" y="1717145"/>
            <a:ext cx="685800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5E46727-336B-F744-B184-5A5A4D596A48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634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4" y="336884"/>
            <a:ext cx="4394045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rgbClr val="892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EA456A6-B90A-A444-8146-91FD4675113B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391C52-F44D-5141-ADF3-C33B196C37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8650" y="0"/>
            <a:ext cx="3435350" cy="65039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83CB7889-928E-344C-A496-935EABD60A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8350" y="1717145"/>
            <a:ext cx="439331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6367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5CC3-4D32-F542-8E7C-3404B9B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615" y="336884"/>
            <a:ext cx="6858000" cy="73057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C3D3B-33BF-764C-BFF5-A06DC5CF1306}"/>
              </a:ext>
            </a:extLst>
          </p:cNvPr>
          <p:cNvCxnSpPr/>
          <p:nvPr userDrawn="1"/>
        </p:nvCxnSpPr>
        <p:spPr>
          <a:xfrm>
            <a:off x="0" y="1232034"/>
            <a:ext cx="9144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2FB12551-4017-F14C-9283-DE6C130769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8350" y="1717145"/>
            <a:ext cx="6858000" cy="47180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2D0077-6162-044D-8B26-4422E1330568}"/>
              </a:ext>
            </a:extLst>
          </p:cNvPr>
          <p:cNvSpPr txBox="1">
            <a:spLocks/>
          </p:cNvSpPr>
          <p:nvPr userDrawn="1"/>
        </p:nvSpPr>
        <p:spPr>
          <a:xfrm>
            <a:off x="8692844" y="657142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D23931-1ABF-954F-9F93-CCE47F4C067C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8420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6580" y="2656830"/>
            <a:ext cx="7886700" cy="851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580" y="3508220"/>
            <a:ext cx="7886700" cy="96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501973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DFEFE3-2B83-914C-B1DE-47658C30D06C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2BFA7-836B-064B-91EC-637DE3158BB9}"/>
              </a:ext>
            </a:extLst>
          </p:cNvPr>
          <p:cNvSpPr/>
          <p:nvPr userDrawn="1"/>
        </p:nvSpPr>
        <p:spPr>
          <a:xfrm>
            <a:off x="966580" y="487017"/>
            <a:ext cx="1627533" cy="1490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3" r:id="rId3"/>
    <p:sldLayoutId id="2147483671" r:id="rId4"/>
    <p:sldLayoutId id="2147483664" r:id="rId5"/>
    <p:sldLayoutId id="2147483672" r:id="rId6"/>
    <p:sldLayoutId id="2147483665" r:id="rId7"/>
    <p:sldLayoutId id="2147483673" r:id="rId8"/>
    <p:sldLayoutId id="2147483666" r:id="rId9"/>
    <p:sldLayoutId id="2147483674" r:id="rId10"/>
    <p:sldLayoutId id="2147483667" r:id="rId11"/>
    <p:sldLayoutId id="2147483675" r:id="rId12"/>
    <p:sldLayoutId id="2147483668" r:id="rId13"/>
    <p:sldLayoutId id="2147483676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314F2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DD92C-7972-6570-DA89-E0D80F31F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125" cy="11981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B21758F-F1F0-EFC6-2FF8-78C45E233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25" y="233775"/>
            <a:ext cx="6858000" cy="730573"/>
          </a:xfrm>
        </p:spPr>
        <p:txBody>
          <a:bodyPr/>
          <a:lstStyle/>
          <a:p>
            <a:r>
              <a:rPr lang="en-US" dirty="0"/>
              <a:t>Strategic Asset Allocation*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E207F4-09AA-8D53-C920-55B0CBA41D36}"/>
              </a:ext>
            </a:extLst>
          </p:cNvPr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73901842"/>
              </p:ext>
            </p:extLst>
          </p:nvPr>
        </p:nvGraphicFramePr>
        <p:xfrm>
          <a:off x="1198125" y="1457366"/>
          <a:ext cx="68580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0E504A-8E43-CED9-8FBE-A7A7AFC8E84C}"/>
              </a:ext>
            </a:extLst>
          </p:cNvPr>
          <p:cNvSpPr txBox="1"/>
          <p:nvPr/>
        </p:nvSpPr>
        <p:spPr>
          <a:xfrm>
            <a:off x="459463" y="6175416"/>
            <a:ext cx="2416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ill Sans MT" panose="020B0502020104020203" pitchFamily="34" charset="0"/>
              </a:rPr>
              <a:t>*</a:t>
            </a:r>
            <a:r>
              <a:rPr lang="en-US" sz="1000" kern="1200" dirty="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rPr>
              <a:t> based on total plan assets of $12.3 billion</a:t>
            </a:r>
            <a:endParaRPr lang="en-US" sz="10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32ED21-55D8-435D-954B-3F2B20DD6C8F}"/>
              </a:ext>
            </a:extLst>
          </p:cNvPr>
          <p:cNvSpPr txBox="1"/>
          <p:nvPr/>
        </p:nvSpPr>
        <p:spPr>
          <a:xfrm>
            <a:off x="7022237" y="233775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Item 4</a:t>
            </a:r>
          </a:p>
          <a:p>
            <a:r>
              <a:rPr lang="en-US" sz="1000" dirty="0">
                <a:solidFill>
                  <a:srgbClr val="FF0000"/>
                </a:solidFill>
              </a:rPr>
              <a:t>Supplemental Materials  </a:t>
            </a:r>
          </a:p>
        </p:txBody>
      </p:sp>
    </p:spTree>
    <p:extLst>
      <p:ext uri="{BB962C8B-B14F-4D97-AF65-F5344CB8AC3E}">
        <p14:creationId xmlns:p14="http://schemas.microsoft.com/office/powerpoint/2010/main" val="362579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A6726"/>
      </a:dk2>
      <a:lt2>
        <a:srgbClr val="BF6A27"/>
      </a:lt2>
      <a:accent1>
        <a:srgbClr val="601E2A"/>
      </a:accent1>
      <a:accent2>
        <a:srgbClr val="E4A52D"/>
      </a:accent2>
      <a:accent3>
        <a:srgbClr val="024566"/>
      </a:accent3>
      <a:accent4>
        <a:srgbClr val="786E65"/>
      </a:accent4>
      <a:accent5>
        <a:srgbClr val="79912E"/>
      </a:accent5>
      <a:accent6>
        <a:srgbClr val="E0852B"/>
      </a:accent6>
      <a:hlink>
        <a:srgbClr val="015D89"/>
      </a:hlink>
      <a:folHlink>
        <a:srgbClr val="544C4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077431-a3b0-4b1c-bb77-f66a1132daa2}" enabled="0" method="" siteId="{2b077431-a3b0-4b1c-bb77-f66a1132daa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28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Strategic Asset Allocation*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Donohue. Jim</cp:lastModifiedBy>
  <cp:revision>226</cp:revision>
  <cp:lastPrinted>2023-11-14T23:53:35Z</cp:lastPrinted>
  <dcterms:created xsi:type="dcterms:W3CDTF">2020-04-02T20:18:05Z</dcterms:created>
  <dcterms:modified xsi:type="dcterms:W3CDTF">2023-11-15T16:31:07Z</dcterms:modified>
</cp:coreProperties>
</file>